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8" r:id="rId4"/>
    <p:sldId id="283" r:id="rId5"/>
    <p:sldId id="284" r:id="rId6"/>
    <p:sldId id="285" r:id="rId7"/>
    <p:sldId id="259" r:id="rId8"/>
    <p:sldId id="260" r:id="rId9"/>
    <p:sldId id="261" r:id="rId10"/>
    <p:sldId id="262" r:id="rId11"/>
    <p:sldId id="286" r:id="rId12"/>
    <p:sldId id="287" r:id="rId13"/>
    <p:sldId id="288" r:id="rId14"/>
    <p:sldId id="292" r:id="rId15"/>
    <p:sldId id="295" r:id="rId16"/>
    <p:sldId id="296" r:id="rId17"/>
    <p:sldId id="293" r:id="rId18"/>
    <p:sldId id="294" r:id="rId19"/>
    <p:sldId id="297" r:id="rId20"/>
    <p:sldId id="301" r:id="rId21"/>
    <p:sldId id="305" r:id="rId22"/>
    <p:sldId id="303" r:id="rId23"/>
    <p:sldId id="304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26"/>
        <p:guide pos="382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ummonersrif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9920" y="3572510"/>
            <a:ext cx="8391525" cy="1212215"/>
          </a:xfrm>
        </p:spPr>
        <p:txBody>
          <a:bodyPr>
            <a:normAutofit fontScale="90000"/>
          </a:bodyPr>
          <a:lstStyle/>
          <a:p>
            <a:r>
              <a:rPr lang="es-ES" alt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lt"/>
              </a:rPr>
              <a:t>Machine Learning Project</a:t>
            </a:r>
            <a:endParaRPr lang="es-ES" altLang="en-US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872480" y="5410200"/>
            <a:ext cx="5900420" cy="1144270"/>
          </a:xfrm>
        </p:spPr>
        <p:txBody>
          <a:bodyPr/>
          <a:lstStyle/>
          <a:p>
            <a:pPr algn="r"/>
            <a:r>
              <a:rPr lang="es-ES" altLang="en-US" b="1">
                <a:solidFill>
                  <a:schemeClr val="bg1"/>
                </a:solidFill>
              </a:rPr>
              <a:t>Por Mario Chacón Ruiz.</a:t>
            </a:r>
            <a:endParaRPr lang="es-ES" altLang="en-US" b="1">
              <a:solidFill>
                <a:schemeClr val="bg1"/>
              </a:solidFill>
            </a:endParaRPr>
          </a:p>
          <a:p>
            <a:pPr algn="r"/>
            <a:r>
              <a:rPr lang="es-ES" altLang="en-US" b="1">
                <a:solidFill>
                  <a:schemeClr val="bg1"/>
                </a:solidFill>
              </a:rPr>
              <a:t>En Sevilla, 20 de Junio de 2022</a:t>
            </a:r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4" name="Imagen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713105"/>
            <a:ext cx="6302375" cy="2778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Marcador de posición de contenido 7"/>
          <p:cNvSpPr/>
          <p:nvPr>
            <p:ph sz="half" idx="1"/>
          </p:nvPr>
        </p:nvSpPr>
        <p:spPr>
          <a:xfrm>
            <a:off x="793115" y="447040"/>
            <a:ext cx="10753090" cy="5849620"/>
          </a:xfrm>
        </p:spPr>
        <p:txBody>
          <a:bodyPr>
            <a:normAutofit/>
          </a:bodyPr>
          <a:p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Early game</a:t>
            </a:r>
            <a:endParaRPr lang="es-ES" altLang="en-US" sz="3200" b="1">
              <a:solidFill>
                <a:schemeClr val="bg1"/>
              </a:solidFill>
            </a:endParaRPr>
          </a:p>
          <a:p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			Mid game</a:t>
            </a:r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</a:t>
            </a:r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							Late game.</a:t>
            </a:r>
            <a:endParaRPr lang="es-ES" altLang="en-US" sz="3200" b="1">
              <a:solidFill>
                <a:schemeClr val="bg1"/>
              </a:solidFill>
            </a:endParaRPr>
          </a:p>
        </p:txBody>
      </p:sp>
      <p:sp>
        <p:nvSpPr>
          <p:cNvPr id="10" name="Flecha hacia abajo 9"/>
          <p:cNvSpPr/>
          <p:nvPr/>
        </p:nvSpPr>
        <p:spPr>
          <a:xfrm>
            <a:off x="9616440" y="3262630"/>
            <a:ext cx="643890" cy="152654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2" name="Cuadro de texto 11"/>
          <p:cNvSpPr txBox="1"/>
          <p:nvPr/>
        </p:nvSpPr>
        <p:spPr>
          <a:xfrm>
            <a:off x="8904605" y="2288540"/>
            <a:ext cx="206756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ES" altLang="en-US" sz="2000">
                <a:solidFill>
                  <a:schemeClr val="bg1"/>
                </a:solidFill>
              </a:rPr>
              <a:t>97% de precisión</a:t>
            </a:r>
            <a:endParaRPr lang="es-ES" altLang="en-US" sz="2000">
              <a:solidFill>
                <a:schemeClr val="bg1"/>
              </a:solidFill>
            </a:endParaRPr>
          </a:p>
          <a:p>
            <a:pPr algn="r"/>
            <a:r>
              <a:rPr lang="es-ES" altLang="en-US" sz="1400">
                <a:solidFill>
                  <a:schemeClr val="bg1"/>
                </a:solidFill>
              </a:rPr>
              <a:t>boooring...</a:t>
            </a:r>
            <a:endParaRPr lang="es-ES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Explosión 2 1"/>
          <p:cNvSpPr/>
          <p:nvPr/>
        </p:nvSpPr>
        <p:spPr>
          <a:xfrm rot="1260000">
            <a:off x="445770" y="603885"/>
            <a:ext cx="3114675" cy="2499995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8" name="Marcador de posición de contenido 7"/>
          <p:cNvSpPr/>
          <p:nvPr>
            <p:ph sz="half" idx="1"/>
          </p:nvPr>
        </p:nvSpPr>
        <p:spPr>
          <a:xfrm>
            <a:off x="793115" y="447040"/>
            <a:ext cx="10753090" cy="5849620"/>
          </a:xfrm>
        </p:spPr>
        <p:txBody>
          <a:bodyPr>
            <a:normAutofit/>
          </a:bodyPr>
          <a:p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400" b="1">
                <a:solidFill>
                  <a:schemeClr val="bg1"/>
                </a:solidFill>
              </a:rPr>
              <a:t>Early game</a:t>
            </a:r>
            <a:endParaRPr lang="es-ES" altLang="en-US" sz="3400" b="1">
              <a:solidFill>
                <a:schemeClr val="bg1"/>
              </a:solidFill>
            </a:endParaRPr>
          </a:p>
          <a:p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			Mid game</a:t>
            </a:r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</a:t>
            </a:r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							Late game.</a:t>
            </a:r>
            <a:endParaRPr lang="es-ES" altLang="en-US" sz="3200" b="1">
              <a:solidFill>
                <a:schemeClr val="bg1"/>
              </a:solidFill>
            </a:endParaRPr>
          </a:p>
        </p:txBody>
      </p:sp>
      <p:sp>
        <p:nvSpPr>
          <p:cNvPr id="10" name="Flecha hacia abajo 9"/>
          <p:cNvSpPr/>
          <p:nvPr/>
        </p:nvSpPr>
        <p:spPr>
          <a:xfrm>
            <a:off x="9616440" y="3262630"/>
            <a:ext cx="643890" cy="1526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2" name="Cuadro de texto 11"/>
          <p:cNvSpPr txBox="1"/>
          <p:nvPr/>
        </p:nvSpPr>
        <p:spPr>
          <a:xfrm>
            <a:off x="8904605" y="2288540"/>
            <a:ext cx="206756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ES" altLang="en-US" sz="2000">
                <a:solidFill>
                  <a:schemeClr val="bg1"/>
                </a:solidFill>
              </a:rPr>
              <a:t>97% de precisión</a:t>
            </a:r>
            <a:endParaRPr lang="es-ES" altLang="en-US" sz="2000">
              <a:solidFill>
                <a:schemeClr val="bg1"/>
              </a:solidFill>
            </a:endParaRPr>
          </a:p>
          <a:p>
            <a:pPr algn="r"/>
            <a:r>
              <a:rPr lang="es-ES" altLang="en-US" sz="1400">
                <a:solidFill>
                  <a:schemeClr val="bg1"/>
                </a:solidFill>
              </a:rPr>
              <a:t>boooring...</a:t>
            </a:r>
            <a:endParaRPr lang="es-ES" altLang="en-US" sz="1400">
              <a:solidFill>
                <a:schemeClr val="bg1"/>
              </a:solidFill>
            </a:endParaRPr>
          </a:p>
        </p:txBody>
      </p:sp>
      <p:sp>
        <p:nvSpPr>
          <p:cNvPr id="3" name="Flecha hacia abajo 2"/>
          <p:cNvSpPr/>
          <p:nvPr/>
        </p:nvSpPr>
        <p:spPr>
          <a:xfrm rot="10800000">
            <a:off x="1680845" y="3262630"/>
            <a:ext cx="643890" cy="1526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79120" y="5295265"/>
            <a:ext cx="2848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2400" b="1">
                <a:solidFill>
                  <a:schemeClr val="bg1"/>
                </a:solidFill>
              </a:rPr>
              <a:t>¿Más interesante?</a:t>
            </a:r>
            <a:endParaRPr lang="es-ES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Rectángulo 6"/>
          <p:cNvSpPr/>
          <p:nvPr/>
        </p:nvSpPr>
        <p:spPr>
          <a:xfrm>
            <a:off x="1241425" y="4668520"/>
            <a:ext cx="3566795" cy="10299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47700" y="456565"/>
            <a:ext cx="11092180" cy="5720715"/>
          </a:xfrm>
        </p:spPr>
        <p:txBody>
          <a:bodyPr>
            <a:normAutofit lnSpcReduction="10000"/>
          </a:bodyPr>
          <a:p>
            <a:r>
              <a:rPr lang="es-ES" altLang="en-US">
                <a:solidFill>
                  <a:schemeClr val="bg1"/>
                </a:solidFill>
              </a:rPr>
              <a:t>Con el dataset que almacena datos hasta los 10 minutos: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- Establecemos como features todas las columnas excepto el target, el cual será quién gana, si azul o rojo.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- Partimos en train y test.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- Obtenemos un...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pPr algn="l"/>
            <a:r>
              <a:rPr lang="es-ES" altLang="en-US" sz="3600" b="1">
                <a:solidFill>
                  <a:schemeClr val="bg1"/>
                </a:solidFill>
              </a:rPr>
              <a:t>         73% de score!</a:t>
            </a:r>
            <a:endParaRPr lang="es-ES" altLang="en-US" sz="3600" b="1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2"/>
          </p:nvPr>
        </p:nvPicPr>
        <p:blipFill>
          <a:blip r:embed="rId2"/>
          <a:srcRect l="38033" t="25221" r="7002" b="33450"/>
          <a:stretch>
            <a:fillRect/>
          </a:stretch>
        </p:blipFill>
        <p:spPr>
          <a:xfrm>
            <a:off x="5690235" y="2848610"/>
            <a:ext cx="5866765" cy="248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Marcador de posición de contenido 3"/>
          <p:cNvSpPr>
            <a:spLocks noGrp="1"/>
          </p:cNvSpPr>
          <p:nvPr>
            <p:ph sz="half" idx="1"/>
          </p:nvPr>
        </p:nvSpPr>
        <p:spPr>
          <a:xfrm>
            <a:off x="647700" y="603250"/>
            <a:ext cx="10650855" cy="5574030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Intentando afinar la cifra que hemos obtenido: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    · Seleccionando sólo columnas azules:	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 b="1">
              <a:solidFill>
                <a:schemeClr val="bg1"/>
              </a:solidFill>
            </a:endParaRPr>
          </a:p>
          <a:p>
            <a:endParaRPr lang="es-ES" altLang="en-US" b="1">
              <a:solidFill>
                <a:schemeClr val="bg1"/>
              </a:solidFill>
            </a:endParaRPr>
          </a:p>
          <a:p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2"/>
          </p:nvPr>
        </p:nvPicPr>
        <p:blipFill>
          <a:blip r:embed="rId2"/>
          <a:srcRect l="22787" t="26765" r="736" b="49116"/>
          <a:stretch>
            <a:fillRect/>
          </a:stretch>
        </p:blipFill>
        <p:spPr>
          <a:xfrm>
            <a:off x="574040" y="2266315"/>
            <a:ext cx="10724515" cy="1902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lecha hacia abajo 6"/>
          <p:cNvSpPr/>
          <p:nvPr/>
        </p:nvSpPr>
        <p:spPr>
          <a:xfrm>
            <a:off x="5342890" y="4411980"/>
            <a:ext cx="1186180" cy="671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8" name="Cuadro de texto 7"/>
          <p:cNvSpPr txBox="1"/>
          <p:nvPr/>
        </p:nvSpPr>
        <p:spPr>
          <a:xfrm>
            <a:off x="3606165" y="5326380"/>
            <a:ext cx="465963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ES" altLang="en-US" sz="3200" b="1">
                <a:solidFill>
                  <a:schemeClr val="bg1"/>
                </a:solidFill>
              </a:rPr>
              <a:t>73% </a:t>
            </a:r>
            <a:r>
              <a:rPr lang="es-ES" altLang="en-US" sz="3200">
                <a:solidFill>
                  <a:schemeClr val="bg1"/>
                </a:solidFill>
              </a:rPr>
              <a:t>en la predicción de quién gana</a:t>
            </a:r>
            <a:endParaRPr lang="es-ES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Marcador de posición de contenido 3"/>
          <p:cNvSpPr>
            <a:spLocks noGrp="1"/>
          </p:cNvSpPr>
          <p:nvPr>
            <p:ph sz="half" idx="1"/>
          </p:nvPr>
        </p:nvSpPr>
        <p:spPr>
          <a:xfrm>
            <a:off x="647700" y="575945"/>
            <a:ext cx="10862310" cy="5601335"/>
          </a:xfrm>
        </p:spPr>
        <p:txBody>
          <a:bodyPr/>
          <a:p>
            <a:r>
              <a:rPr lang="es-ES" altLang="en-US" b="1">
                <a:solidFill>
                  <a:schemeClr val="bg1"/>
                </a:solidFill>
              </a:rPr>
              <a:t>    </a:t>
            </a:r>
            <a:r>
              <a:rPr lang="es-ES" altLang="en-US">
                <a:solidFill>
                  <a:schemeClr val="bg1"/>
                </a:solidFill>
              </a:rPr>
              <a:t>· Aplicando PCA  en el modelo:	</a:t>
            </a:r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2" name="Marcador de posición de contenido 1"/>
          <p:cNvPicPr>
            <a:picLocks noChangeAspect="1"/>
          </p:cNvPicPr>
          <p:nvPr>
            <p:ph sz="half" idx="2"/>
          </p:nvPr>
        </p:nvPicPr>
        <p:blipFill>
          <a:blip r:embed="rId2"/>
          <a:srcRect l="23301" t="30871" r="18862" b="20532"/>
          <a:stretch>
            <a:fillRect/>
          </a:stretch>
        </p:blipFill>
        <p:spPr>
          <a:xfrm>
            <a:off x="647700" y="1576705"/>
            <a:ext cx="4965065" cy="234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rcRect l="23208" t="24664" r="7405" b="31679"/>
          <a:stretch>
            <a:fillRect/>
          </a:stretch>
        </p:blipFill>
        <p:spPr>
          <a:xfrm>
            <a:off x="6378575" y="1576705"/>
            <a:ext cx="4653280" cy="2347595"/>
          </a:xfrm>
          <a:prstGeom prst="rect">
            <a:avLst/>
          </a:prstGeom>
        </p:spPr>
      </p:pic>
      <p:sp>
        <p:nvSpPr>
          <p:cNvPr id="7" name="Flecha hacia abajo 6"/>
          <p:cNvSpPr/>
          <p:nvPr/>
        </p:nvSpPr>
        <p:spPr>
          <a:xfrm>
            <a:off x="5130800" y="4246245"/>
            <a:ext cx="1930400" cy="1038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8" name="Cuadro de texto 7"/>
          <p:cNvSpPr txBox="1"/>
          <p:nvPr/>
        </p:nvSpPr>
        <p:spPr>
          <a:xfrm>
            <a:off x="4138295" y="5358130"/>
            <a:ext cx="391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ES" altLang="en-US" sz="3200" b="1">
                <a:solidFill>
                  <a:schemeClr val="bg1"/>
                </a:solidFill>
                <a:sym typeface="+mn-ea"/>
              </a:rPr>
              <a:t>73% </a:t>
            </a:r>
            <a:r>
              <a:rPr lang="es-ES" altLang="en-US" sz="3200">
                <a:solidFill>
                  <a:schemeClr val="bg1"/>
                </a:solidFill>
                <a:sym typeface="+mn-ea"/>
              </a:rPr>
              <a:t>en la predicción</a:t>
            </a:r>
            <a:endParaRPr lang="es-ES" altLang="en-US"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Marcador de posición de contenido 3"/>
          <p:cNvSpPr>
            <a:spLocks noGrp="1"/>
          </p:cNvSpPr>
          <p:nvPr>
            <p:ph sz="half" idx="1"/>
          </p:nvPr>
        </p:nvSpPr>
        <p:spPr>
          <a:xfrm>
            <a:off x="647700" y="593725"/>
            <a:ext cx="10835640" cy="558355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    · Anidando GridsearchsCV con Pipelines:    </a:t>
            </a:r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2" name="Marcador de posición de contenido 1" descr="machine_learning_pipelin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200" y="2408555"/>
            <a:ext cx="3401695" cy="2040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lecha derecha 4"/>
          <p:cNvSpPr/>
          <p:nvPr/>
        </p:nvSpPr>
        <p:spPr>
          <a:xfrm>
            <a:off x="5368925" y="3098165"/>
            <a:ext cx="1122045" cy="662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7124700" y="2583815"/>
            <a:ext cx="43586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Teste</a:t>
            </a:r>
            <a:r>
              <a:rPr lang="es-ES" altLang="en-US">
                <a:solidFill>
                  <a:schemeClr val="bg1"/>
                </a:solidFill>
              </a:rPr>
              <a:t>ando diferentes estimadores como Regresión Logística y Random Forest Classificator con diferentes parámetros cada uno. Ambos obtienen predicciones del </a:t>
            </a:r>
            <a:endParaRPr lang="es-ES" altLang="en-US" sz="3200">
              <a:solidFill>
                <a:schemeClr val="bg1"/>
              </a:solidFill>
            </a:endParaRPr>
          </a:p>
          <a:p>
            <a:pPr algn="ctr"/>
            <a:r>
              <a:rPr lang="es-ES" altLang="en-US" sz="3200">
                <a:solidFill>
                  <a:schemeClr val="bg1"/>
                </a:solidFill>
              </a:rPr>
              <a:t>73% </a:t>
            </a:r>
            <a:endParaRPr lang="es-ES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106170"/>
          </a:xfrm>
        </p:spPr>
        <p:txBody>
          <a:bodyPr/>
          <a:p>
            <a:r>
              <a:rPr lang="es-ES" altLang="en-US" b="1">
                <a:solidFill>
                  <a:schemeClr val="bg1"/>
                </a:solidFill>
              </a:rPr>
              <a:t>Conclusiones:</a:t>
            </a:r>
            <a:endParaRPr lang="es-ES" altLang="en-US" b="1">
              <a:solidFill>
                <a:schemeClr val="bg1"/>
              </a:solidFill>
            </a:endParaRP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47700" y="1685925"/>
            <a:ext cx="5448300" cy="4224655"/>
          </a:xfrm>
        </p:spPr>
        <p:txBody>
          <a:bodyPr>
            <a:normAutofit/>
          </a:bodyPr>
          <a:p>
            <a:pPr algn="l"/>
            <a:r>
              <a:rPr lang="es-ES" altLang="en-US">
                <a:solidFill>
                  <a:schemeClr val="bg1"/>
                </a:solidFill>
              </a:rPr>
              <a:t>La imposibilidad de mejorar el 73% inicial de probabilidad es lógico:</a:t>
            </a:r>
            <a:endParaRPr lang="es-ES" altLang="en-US">
              <a:solidFill>
                <a:schemeClr val="bg1"/>
              </a:solidFill>
            </a:endParaRPr>
          </a:p>
          <a:p>
            <a:pPr algn="l"/>
            <a:r>
              <a:rPr lang="es-ES" altLang="en-US">
                <a:solidFill>
                  <a:schemeClr val="bg1"/>
                </a:solidFill>
              </a:rPr>
              <a:t>	aún faltan muchos minutos 	para concluir la partida desde 	el minuto 10 hasta  la media 	de 31 que definimos antes.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 descr="early and lat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3830" y="2353310"/>
            <a:ext cx="5135880" cy="2889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481965" y="483235"/>
            <a:ext cx="10852785" cy="2413000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Estimando con un 73% de probabilidad quién ganará la partida: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En equipos profesionales, el coaching staff puede enfocar los 	 	  esfuerzos a qué aspectos del juego mejorar.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 descr="coaching staff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180000">
            <a:off x="971550" y="3336925"/>
            <a:ext cx="4148455" cy="2764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 descr="grab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7066280" y="3350895"/>
            <a:ext cx="3535045" cy="23533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445770" y="566420"/>
            <a:ext cx="11230610" cy="435165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Estimando con un 73% de probabilidad quién ganará la partida a los 10 mins: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En el entorno profesional, pueden enfocarse composiciones 	 	  	  destinadas a ser más fuertes en early game.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4" name="Marcador de posición de contenido 3" descr="champsgrid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65220" y="3323590"/>
            <a:ext cx="4792345" cy="269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2025015" y="1864360"/>
            <a:ext cx="8142605" cy="3129280"/>
          </a:xfrm>
        </p:spPr>
        <p:txBody>
          <a:bodyPr/>
          <a:p>
            <a:pPr algn="ctr"/>
            <a:r>
              <a:rPr lang="es-ES" altLang="en-US">
                <a:solidFill>
                  <a:schemeClr val="bg1"/>
                </a:solidFill>
              </a:rPr>
              <a:t>Además, este puede ser un mercado muy lucrativo de cara al mundo de las apuestas deportivas, dándole un enfoque más de negocio al proyecto.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3034665" cy="156654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Mapa:</a:t>
            </a:r>
            <a:endParaRPr lang="es-ES" altLang="en-US">
              <a:solidFill>
                <a:schemeClr val="bg1"/>
              </a:solidFill>
            </a:endParaRP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s-ES" altLang="en-US"/>
          </a:p>
        </p:txBody>
      </p:sp>
      <p:pic>
        <p:nvPicPr>
          <p:cNvPr id="7" name="Marcador de posición de contenido 6" descr="grieta-invocador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82365" y="473710"/>
            <a:ext cx="6838315" cy="57035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3912870" y="1993900"/>
            <a:ext cx="4366260" cy="2012950"/>
          </a:xfrm>
        </p:spPr>
        <p:txBody>
          <a:bodyPr>
            <a:noAutofit/>
          </a:bodyPr>
          <a:p>
            <a:pPr algn="ctr"/>
            <a:r>
              <a:rPr lang="es-ES" altLang="en-US" sz="6600" b="1">
                <a:solidFill>
                  <a:schemeClr val="bg1"/>
                </a:solidFill>
              </a:rPr>
              <a:t>GRACIAS</a:t>
            </a:r>
            <a:endParaRPr lang="es-ES" altLang="en-US" sz="6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s-ES" altLang="en-US"/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1"/>
          </p:nvPr>
        </p:nvPicPr>
        <p:blipFill>
          <a:blip r:embed="rId1"/>
          <a:srcRect l="6321" t="21161" r="35458" b="26327"/>
          <a:stretch>
            <a:fillRect/>
          </a:stretch>
        </p:blipFill>
        <p:spPr>
          <a:xfrm>
            <a:off x="-71755" y="0"/>
            <a:ext cx="13515975" cy="685800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9538970" y="2321560"/>
            <a:ext cx="2058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7200" b="1">
                <a:solidFill>
                  <a:schemeClr val="bg1"/>
                </a:solidFill>
              </a:rPr>
              <a:t>YO</a:t>
            </a:r>
            <a:endParaRPr lang="es-ES" altLang="en-US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Marcador de posición de contenido 5"/>
          <p:cNvPicPr>
            <a:picLocks noChangeAspect="1"/>
          </p:cNvPicPr>
          <p:nvPr>
            <p:ph sz="half" idx="2"/>
          </p:nvPr>
        </p:nvPicPr>
        <p:blipFill>
          <a:blip r:embed="rId1"/>
          <a:srcRect l="6478" t="21460" r="73877" b="26395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1"/>
          </p:nvPr>
        </p:nvPicPr>
        <p:blipFill>
          <a:blip r:embed="rId1"/>
          <a:srcRect l="6360" t="20879" r="47569" b="26654"/>
          <a:stretch>
            <a:fillRect/>
          </a:stretch>
        </p:blipFill>
        <p:spPr>
          <a:xfrm>
            <a:off x="-558165" y="-71755"/>
            <a:ext cx="6223635" cy="49631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rcRect l="26187" t="21814" r="39301" b="27180"/>
          <a:stretch>
            <a:fillRect/>
          </a:stretch>
        </p:blipFill>
        <p:spPr>
          <a:xfrm>
            <a:off x="4694555" y="0"/>
            <a:ext cx="5876925" cy="4886325"/>
          </a:xfrm>
          <a:prstGeom prst="rect">
            <a:avLst/>
          </a:prstGeom>
        </p:spPr>
      </p:pic>
      <p:sp>
        <p:nvSpPr>
          <p:cNvPr id="9" name="Cuadro de texto 8"/>
          <p:cNvSpPr txBox="1"/>
          <p:nvPr/>
        </p:nvSpPr>
        <p:spPr>
          <a:xfrm>
            <a:off x="8201660" y="4269105"/>
            <a:ext cx="30632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5400">
                <a:solidFill>
                  <a:schemeClr val="bg1"/>
                </a:solidFill>
              </a:rPr>
              <a:t>MACHINE LEARNING</a:t>
            </a:r>
            <a:endParaRPr lang="es-ES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 b="1">
                <a:solidFill>
                  <a:schemeClr val="bg1"/>
                </a:solidFill>
              </a:rPr>
              <a:t>Respecto al EDA:</a:t>
            </a:r>
            <a:endParaRPr lang="es-ES" altLang="en-US" b="1">
              <a:solidFill>
                <a:schemeClr val="bg1"/>
              </a:solidFill>
            </a:endParaRP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47700" y="1319530"/>
            <a:ext cx="10209530" cy="4351655"/>
          </a:xfrm>
        </p:spPr>
        <p:txBody>
          <a:bodyPr>
            <a:normAutofit lnSpcReduction="20000"/>
          </a:bodyPr>
          <a:p>
            <a:r>
              <a:rPr lang="es-ES" altLang="en-US">
                <a:solidFill>
                  <a:schemeClr val="bg1"/>
                </a:solidFill>
              </a:rPr>
              <a:t>Elementos con más importancia para conseguir la victoria: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</a:t>
            </a:r>
            <a:r>
              <a:rPr lang="es-ES" altLang="en-US" b="1">
                <a:solidFill>
                  <a:schemeClr val="bg1"/>
                </a:solidFill>
              </a:rPr>
              <a:t>Oro 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</a:t>
            </a:r>
            <a:r>
              <a:rPr lang="es-ES" altLang="en-US" b="1">
                <a:solidFill>
                  <a:schemeClr val="bg1"/>
                </a:solidFill>
              </a:rPr>
              <a:t>Experiencia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</a:t>
            </a:r>
            <a:r>
              <a:rPr lang="es-ES" altLang="en-US" b="1">
                <a:solidFill>
                  <a:schemeClr val="bg1"/>
                </a:solidFill>
              </a:rPr>
              <a:t>Estructuras</a:t>
            </a:r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8" name="Marcador de posición de contenido 7" descr="tft coinsr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21300000">
            <a:off x="3701415" y="1979930"/>
            <a:ext cx="2295525" cy="12909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n 8" descr="min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7165975" y="2364105"/>
            <a:ext cx="3351530" cy="188531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 descr="torre e inhibid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0000">
            <a:off x="4131310" y="3902710"/>
            <a:ext cx="2735580" cy="252031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olidFill>
                  <a:schemeClr val="bg1"/>
                </a:solidFill>
              </a:rPr>
              <a:t>Aplicaciones a Machine Learning</a:t>
            </a:r>
            <a:endParaRPr lang="es-ES" altLang="en-US">
              <a:solidFill>
                <a:schemeClr val="bg1"/>
              </a:solidFill>
            </a:endParaRP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381000" y="1825625"/>
            <a:ext cx="11322050" cy="435165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¿Podemos predecir quién gana en relación a los datos  con los que contamos?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 sz="2400">
                <a:solidFill>
                  <a:schemeClr val="bg1"/>
                </a:solidFill>
              </a:rPr>
              <a:t>Dataset partidas enteras:			Dataset partidas a los 10 minutos:</a:t>
            </a:r>
            <a:endParaRPr lang="es-ES" altLang="en-US" sz="2400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2"/>
          </p:nvPr>
        </p:nvPicPr>
        <p:blipFill>
          <a:blip r:embed="rId2"/>
          <a:srcRect l="23824" t="59368" r="46367" b="20954"/>
          <a:stretch>
            <a:fillRect/>
          </a:stretch>
        </p:blipFill>
        <p:spPr>
          <a:xfrm>
            <a:off x="555625" y="3911600"/>
            <a:ext cx="3785235" cy="15754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rcRect l="31171" t="34362" r="26934" b="45263"/>
          <a:stretch>
            <a:fillRect/>
          </a:stretch>
        </p:blipFill>
        <p:spPr>
          <a:xfrm>
            <a:off x="6017895" y="3911600"/>
            <a:ext cx="5145405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olidFill>
                  <a:schemeClr val="bg1"/>
                </a:solidFill>
              </a:rPr>
              <a:t>¿Cuánto dura una partida?</a:t>
            </a:r>
            <a:endParaRPr lang="es-ES" altLang="en-US">
              <a:solidFill>
                <a:schemeClr val="bg1"/>
              </a:solidFill>
            </a:endParaRP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918190" cy="435165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Si dividimos la duración de las partidas (actualmente en segundos), eliminamos los remake (partidas nulas que acaban a los 3 min) y hacemos la media tenemos una cifra de 31 minutos.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2"/>
          </p:nvPr>
        </p:nvPicPr>
        <p:blipFill>
          <a:blip r:embed="rId2"/>
          <a:srcRect l="32201" t="66903" b="11425"/>
          <a:stretch>
            <a:fillRect/>
          </a:stretch>
        </p:blipFill>
        <p:spPr>
          <a:xfrm>
            <a:off x="1408430" y="4421505"/>
            <a:ext cx="8994140" cy="16173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" name="Marcador de posición de contenido 9"/>
          <p:cNvPicPr>
            <a:picLocks noChangeAspect="1"/>
          </p:cNvPicPr>
          <p:nvPr>
            <p:ph sz="quarter" idx="13"/>
          </p:nvPr>
        </p:nvPicPr>
        <p:blipFill>
          <a:blip r:embed="rId2"/>
          <a:srcRect l="23545" t="27675" r="2194" b="19636"/>
          <a:stretch>
            <a:fillRect/>
          </a:stretch>
        </p:blipFill>
        <p:spPr>
          <a:xfrm>
            <a:off x="903605" y="1364615"/>
            <a:ext cx="10384790" cy="4128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Marcador de posición de contenido 3" descr="classification tre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03210" y="1056640"/>
            <a:ext cx="3573145" cy="1847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s-ES" altLang="en-US" sz="4000">
                <a:solidFill>
                  <a:schemeClr val="bg1"/>
                </a:solidFill>
              </a:rPr>
              <a:t>¿Podemos predecir quién gana?</a:t>
            </a:r>
            <a:endParaRPr lang="es-ES" altLang="en-US" sz="4000">
              <a:solidFill>
                <a:schemeClr val="bg1"/>
              </a:solidFill>
            </a:endParaRPr>
          </a:p>
        </p:txBody>
      </p:sp>
      <p:sp>
        <p:nvSpPr>
          <p:cNvPr id="3" name="Marcador de posición de contenido 2"/>
          <p:cNvSpPr/>
          <p:nvPr>
            <p:ph sz="half" idx="1"/>
          </p:nvPr>
        </p:nvSpPr>
        <p:spPr>
          <a:xfrm>
            <a:off x="647700" y="1825625"/>
            <a:ext cx="10633075" cy="435165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En el dataset de toda la partida: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- Dividimos en train y test.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- Elegimos un modelo de clasificación: RandomForest()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- Entrenamos en train y predecimos en test para un :</a:t>
            </a:r>
            <a:endParaRPr lang="es-ES" altLang="en-US">
              <a:solidFill>
                <a:schemeClr val="bg1"/>
              </a:solidFill>
            </a:endParaRPr>
          </a:p>
          <a:p>
            <a:pPr algn="ctr"/>
            <a:r>
              <a:rPr lang="es-ES" altLang="en-US" sz="3200" b="1">
                <a:solidFill>
                  <a:schemeClr val="bg1"/>
                </a:solidFill>
              </a:rPr>
              <a:t>97% accuracy score!</a:t>
            </a:r>
            <a:endParaRPr lang="es-ES" altLang="en-US" sz="3200" b="1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106170"/>
          </a:xfrm>
        </p:spPr>
        <p:txBody>
          <a:bodyPr/>
          <a:p>
            <a:pPr algn="ctr"/>
            <a:r>
              <a:rPr lang="es-ES" altLang="en-US" sz="3200">
                <a:solidFill>
                  <a:schemeClr val="bg1"/>
                </a:solidFill>
              </a:rPr>
              <a:t>¿Cómo puede pasar esto?</a:t>
            </a:r>
            <a:endParaRPr lang="es-ES" altLang="en-US" sz="3200">
              <a:solidFill>
                <a:schemeClr val="bg1"/>
              </a:solidFill>
            </a:endParaRPr>
          </a:p>
        </p:txBody>
      </p:sp>
      <p:sp>
        <p:nvSpPr>
          <p:cNvPr id="3" name="Marcador de posición de contenido 2"/>
          <p:cNvSpPr/>
          <p:nvPr>
            <p:ph sz="half" idx="1"/>
          </p:nvPr>
        </p:nvSpPr>
        <p:spPr>
          <a:xfrm>
            <a:off x="647700" y="1584325"/>
            <a:ext cx="2672080" cy="4351655"/>
          </a:xfrm>
        </p:spPr>
        <p:txBody>
          <a:bodyPr>
            <a:normAutofit/>
          </a:bodyPr>
          <a:p>
            <a:pPr algn="l"/>
            <a:r>
              <a:rPr lang="es-ES" altLang="en-US" sz="2400">
                <a:solidFill>
                  <a:schemeClr val="bg1"/>
                </a:solidFill>
              </a:rPr>
              <a:t>Como vemos, es una predicción casi cantada. Una vez que tenemos todos los datos, es muy fácil saber quién ganará. </a:t>
            </a:r>
            <a:endParaRPr lang="es-ES" altLang="en-US" sz="2400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 descr="grietablue controls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62450" y="1294765"/>
            <a:ext cx="6193790" cy="51663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Marcador de posición de contenido 7"/>
          <p:cNvSpPr/>
          <p:nvPr>
            <p:ph sz="half" idx="1"/>
          </p:nvPr>
        </p:nvSpPr>
        <p:spPr>
          <a:xfrm>
            <a:off x="793115" y="447040"/>
            <a:ext cx="10753090" cy="5849620"/>
          </a:xfrm>
        </p:spPr>
        <p:txBody>
          <a:bodyPr>
            <a:normAutofit/>
          </a:bodyPr>
          <a:p>
            <a:pPr algn="ctr"/>
            <a:r>
              <a:rPr lang="es-ES" altLang="en-US">
                <a:solidFill>
                  <a:schemeClr val="bg1"/>
                </a:solidFill>
              </a:rPr>
              <a:t>Una partida se compone de: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Early game</a:t>
            </a:r>
            <a:endParaRPr lang="es-ES" altLang="en-US" sz="3200" b="1">
              <a:solidFill>
                <a:schemeClr val="bg1"/>
              </a:solidFill>
            </a:endParaRPr>
          </a:p>
          <a:p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			Mid game</a:t>
            </a:r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</a:t>
            </a:r>
            <a:endParaRPr lang="es-ES" altLang="en-US" sz="3200" b="1">
              <a:solidFill>
                <a:schemeClr val="bg1"/>
              </a:solidFill>
            </a:endParaRPr>
          </a:p>
          <a:p>
            <a:r>
              <a:rPr lang="es-ES" altLang="en-US" sz="3200" b="1">
                <a:solidFill>
                  <a:schemeClr val="bg1"/>
                </a:solidFill>
              </a:rPr>
              <a:t>									Late game.</a:t>
            </a:r>
            <a:endParaRPr lang="es-ES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2484</Words>
  <Application>WPS Presentation</Application>
  <PresentationFormat>宽屏</PresentationFormat>
  <Paragraphs>109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Machine Learning Project</vt:lpstr>
      <vt:lpstr>Mapa:</vt:lpstr>
      <vt:lpstr>Respecto al EDA:</vt:lpstr>
      <vt:lpstr>Aplicaciones a Machine Learning</vt:lpstr>
      <vt:lpstr>¿Cuánto dura una partida?</vt:lpstr>
      <vt:lpstr>PowerPoint 演示文稿</vt:lpstr>
      <vt:lpstr>¿Podemos predecir quién gana?</vt:lpstr>
      <vt:lpstr>¿Cómo puede pasar esto?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Conclusiones: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Mario</cp:lastModifiedBy>
  <cp:revision>32</cp:revision>
  <dcterms:created xsi:type="dcterms:W3CDTF">2022-05-15T11:24:00Z</dcterms:created>
  <dcterms:modified xsi:type="dcterms:W3CDTF">2022-06-20T08:00:35Z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3082-11.2.0.11156</vt:lpwstr>
  </property>
  <property fmtid="{D5CDD505-2E9C-101B-9397-08002B2CF9AE}" pid="3" name="ICV">
    <vt:lpwstr>25A57BDDAD32400CB8158C1E58350448</vt:lpwstr>
  </property>
</Properties>
</file>